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44EF-DBC2-457E-91BC-0939562703DE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E684-35ED-4A9B-A2F7-A1DE7EE4C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9390-EC6B-A060-CD69-94E6C8638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1CC93-6959-B40F-60B5-A66D62F54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730C0-B1E2-C349-8422-3D9BEDF8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A74C8-03D3-7CF2-5163-5108C284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BD36D-104A-BBC8-8F38-D60E9ED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2D82-D065-6F36-E1D3-A7C84297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A4BC0-784F-A958-BD63-5CA8B21F5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FCBEF-90B7-C44D-63C9-AF0FEC57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0DA9F-5B25-CD86-3142-7EA92A4C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2E81C-9AF0-CA37-9543-936DF4C1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0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D7B65-727E-7C14-1E1E-54473C3A7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22DFC-C486-E2A4-C7F0-B66F72426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69FE-36EE-8D0A-4F3F-5CC040F0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8C84-A56F-A07F-49FE-963A916D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7571-E251-A705-3CD2-234BFC1A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268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176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9212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0386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108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238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11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48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A7D-9721-E1BC-39D0-B5360102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F097-32F9-F7DF-F1BE-CFE47725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A9EC2-A2F3-07C4-A01D-1FE071F3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2D785-8908-D6FE-719B-EBDD5DF5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DD0E-B1EF-CD62-8D4E-0661CBB3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73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134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7822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6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413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7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7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60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897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1842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30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30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0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822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 rot="5400000">
            <a:off x="4083937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903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>
            <a:spLocks noGrp="1"/>
          </p:cNvSpPr>
          <p:nvPr>
            <p:ph type="title"/>
          </p:nvPr>
        </p:nvSpPr>
        <p:spPr>
          <a:xfrm rot="5400000">
            <a:off x="8525933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08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7DA9-7779-B601-B4D8-36A0B11F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FDEC8-FA2F-A709-0466-582A9BC71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AB66-4B66-B79D-1EB3-6F664AC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6FAE8-3F2C-4EB0-7A77-FB4B1D21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9419-4BBB-AA3F-714E-DAAE52C1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BE9B-42CD-89D5-9BCB-72ACAABA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AE08-A8FC-09FB-701F-CA27F6188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3495B-305B-000A-B04F-B8F17B50E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A6964-7D5D-5CAE-EF94-41AE6271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E5BFB-0688-7107-ADA0-3037084A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218F4-5CEF-99B7-6267-42D3645E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D1E7-C019-5D5B-4B8E-D2786CFF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E9C81-76AB-CD95-3471-AC628D72F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1AF07-1FCA-D5B9-793A-337A28AF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28189-3307-57BF-36D5-301204D33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6332B-F227-800E-15AF-121241F7D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33D61-5995-0398-84B5-BD875EFA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32B04-CD24-2CE4-6F7A-6C86B18C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46B17-F2D6-B596-0E9B-6A676595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9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89A9-FF4D-09B0-A26B-1C215849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11D2E-68F2-3D52-AFFC-F448C423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84A13-AEC4-A5DE-2E53-BE19621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98EF-5B94-061F-E6EA-BD03886C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0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31CA8-C369-02A6-8735-C134E9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166F8-7627-461D-911D-12564B47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D8E3C-EBAF-AB73-C6A4-C5E7BB72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9DE5-1566-1DE3-3E89-C6BD6B16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B0E1-AF9C-E40B-265B-BFC045C0E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E1199-E370-B1D9-D9B4-03B714957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2BE4D-95BC-3F10-BC44-4CA140DE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B13B6-4F9F-9B40-A5AD-4ABFBF67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94210-3170-136A-94EF-F9E66C99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1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9872-39A9-A953-6EA6-D59A791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B0186-4619-8031-70C7-76721A441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DA4F4-E5F7-5707-5010-51F018200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6ADF-C20A-A9F3-BB60-E5B402A7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82753-F3A4-BC61-D440-30C265D1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3A682-EEB4-C92C-893D-EB047BB2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B86AE-3115-DCE3-4FD9-D8352512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9605F-1C09-8B2C-E105-9A372638C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C4D4D-79C2-C325-89C5-09D48BFCD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83D2E-E300-4491-9E49-91F138966633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2FD09-A369-A296-3E9C-F068ADEB0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39618-F11F-C281-D4C2-B5E75531D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ADBEC-B0CD-42FF-9FB4-FDA40538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4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 descr="C0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880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4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1371600" y="1790153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/>
              <a:t>Green Pace</a:t>
            </a:r>
            <a:endParaRPr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6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lang="en-US" sz="1850" dirty="0"/>
              <a:t>Security Policy Presentation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rPr lang="en-US" sz="1850" dirty="0"/>
              <a:t>Developer: Joshua Kovacevich</a:t>
            </a:r>
            <a:endParaRPr sz="1850" i="1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850"/>
              <a:buNone/>
            </a:pPr>
            <a:endParaRPr i="1" dirty="0"/>
          </a:p>
        </p:txBody>
      </p:sp>
      <p:pic>
        <p:nvPicPr>
          <p:cNvPr id="146" name="Google Shape;146;p1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0774" y="659854"/>
            <a:ext cx="2921424" cy="378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19F86A-DB18-63B0-F2F9-674BA45898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6"/>
    </mc:Choice>
    <mc:Fallback xmlns="">
      <p:transition spd="slow" advTm="2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OVERVIEW: DEFENSE IN DEPTH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 dirty="0"/>
              <a:t>Green Pace Security In Depth Approach</a:t>
            </a:r>
            <a:endParaRPr dirty="0"/>
          </a:p>
        </p:txBody>
      </p:sp>
      <p:pic>
        <p:nvPicPr>
          <p:cNvPr id="153" name="Google Shape;153;p3" descr="NHS (Healthcare) Defense in Depth – Shaun Van Niekerk&#10;Screenshot of defense-in-depth best practice of layered security.  This illustration provides a visual representation of the defense-in-depth best practice of layered security.&#10;Shows the following layers of developer defense: Physical security, Cloud security, Perimeter security, network security, Host security, Endpoint security, APP security and critical assets, systems, and data security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0643" y="2839411"/>
            <a:ext cx="6453257" cy="379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 descr="Green Pace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498315-7F7E-F277-2686-13630D5E7D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08"/>
    </mc:Choice>
    <mc:Fallback xmlns="">
      <p:transition spd="slow" advTm="72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THREATS MATRIX</a:t>
            </a:r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body" idx="1"/>
          </p:nvPr>
        </p:nvSpPr>
        <p:spPr>
          <a:xfrm>
            <a:off x="685800" y="2194550"/>
            <a:ext cx="2486100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dirty="0"/>
          </a:p>
        </p:txBody>
      </p:sp>
      <p:graphicFrame>
        <p:nvGraphicFramePr>
          <p:cNvPr id="161" name="Google Shape;161;p4" descr="Alt text required"/>
          <p:cNvGraphicFramePr/>
          <p:nvPr/>
        </p:nvGraphicFramePr>
        <p:xfrm>
          <a:off x="3248849" y="1834931"/>
          <a:ext cx="7835225" cy="4754820"/>
        </p:xfrm>
        <a:graphic>
          <a:graphicData uri="http://schemas.openxmlformats.org/drawingml/2006/table">
            <a:tbl>
              <a:tblPr firstRow="1" firstCol="1">
                <a:noFill/>
              </a:tblPr>
              <a:tblGrid>
                <a:gridCol w="40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Likely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STD-009</a:t>
                      </a:r>
                      <a:endParaRPr sz="3600" u="none" strike="noStrike" cap="none" dirty="0">
                        <a:solidFill>
                          <a:srgbClr val="FFD96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Priority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STD-002 through STD-005 and STD-009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Low priority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STD-007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STD-008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Unlikely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STD-007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>
                          <a:solidFill>
                            <a:srgbClr val="FFD966"/>
                          </a:solidFill>
                        </a:rPr>
                        <a:t>STD-008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2" name="Google Shape;162;p4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A7E3DD-A734-B72F-BE63-0FDECCCE87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06"/>
    </mc:Choice>
    <mc:Fallback xmlns="">
      <p:transition spd="slow" advTm="305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10 PRINCIPLES</a:t>
            </a:r>
            <a:endParaRPr/>
          </a:p>
        </p:txBody>
      </p:sp>
      <p:pic>
        <p:nvPicPr>
          <p:cNvPr id="169" name="Google Shape;169;p5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1B9613-8C2A-E8CD-622E-7DE9E0559CA6}"/>
              </a:ext>
            </a:extLst>
          </p:cNvPr>
          <p:cNvGraphicFramePr>
            <a:graphicFrameLocks noGrp="1"/>
          </p:cNvGraphicFramePr>
          <p:nvPr/>
        </p:nvGraphicFramePr>
        <p:xfrm>
          <a:off x="479394" y="2821863"/>
          <a:ext cx="5184560" cy="2131875"/>
        </p:xfrm>
        <a:graphic>
          <a:graphicData uri="http://schemas.openxmlformats.org/drawingml/2006/table">
            <a:tbl>
              <a:tblPr firstRow="1" firstCol="1"/>
              <a:tblGrid>
                <a:gridCol w="5184560">
                  <a:extLst>
                    <a:ext uri="{9D8B030D-6E8A-4147-A177-3AD203B41FA5}">
                      <a16:colId xmlns:a16="http://schemas.microsoft.com/office/drawing/2014/main" val="2373445694"/>
                    </a:ext>
                  </a:extLst>
                </a:gridCol>
              </a:tblGrid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1. Validate Input Data | STDs 3,4,6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36079212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2. Heed Compiler Warnings | STDs 1,2,3,5,7,8,10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893203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3. Architect and Design for Security Policies | STDs 4,8,9,10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54457414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4. Keep It Simple | STDs 1,2,3,5,6,7,8,9,10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9847593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5. Default Deny (No Standards, Just policy)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4628037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FAB2CF-E5F6-0D18-3FE0-013B6B756F43}"/>
              </a:ext>
            </a:extLst>
          </p:cNvPr>
          <p:cNvGraphicFramePr>
            <a:graphicFrameLocks noGrp="1"/>
          </p:cNvGraphicFramePr>
          <p:nvPr/>
        </p:nvGraphicFramePr>
        <p:xfrm>
          <a:off x="5663953" y="2821862"/>
          <a:ext cx="5708342" cy="2131875"/>
        </p:xfrm>
        <a:graphic>
          <a:graphicData uri="http://schemas.openxmlformats.org/drawingml/2006/table">
            <a:tbl>
              <a:tblPr firstRow="1" firstCol="1"/>
              <a:tblGrid>
                <a:gridCol w="5708342">
                  <a:extLst>
                    <a:ext uri="{9D8B030D-6E8A-4147-A177-3AD203B41FA5}">
                      <a16:colId xmlns:a16="http://schemas.microsoft.com/office/drawing/2014/main" val="3624051772"/>
                    </a:ext>
                  </a:extLst>
                </a:gridCol>
              </a:tblGrid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6. Adhere to the Principle of Least Privilege | STD 8 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74882771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7. Sanitize Data Sent to Other Systems | STDs 2,4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13643299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8. Practice Defense in Depth | STD 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95466181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9. Use Effective Quality Assurance Techniques | STDs 3,4,5,6,7,8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24854328"/>
                  </a:ext>
                </a:extLst>
              </a:tr>
              <a:tr h="426375"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10. Adopt a Secure Coding Standard | The purpose of this policy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18595556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C4164E-4CCA-0791-9440-6CDFFB8198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24"/>
    </mc:Choice>
    <mc:Fallback xmlns="">
      <p:transition spd="slow" advTm="5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>
            <a:spLocks noGrp="1"/>
          </p:cNvSpPr>
          <p:nvPr>
            <p:ph type="title"/>
          </p:nvPr>
        </p:nvSpPr>
        <p:spPr>
          <a:xfrm>
            <a:off x="2995890" y="394031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dirty="0"/>
              <a:t>CODING STANDARDS</a:t>
            </a:r>
            <a:endParaRPr dirty="0"/>
          </a:p>
        </p:txBody>
      </p:sp>
      <p:pic>
        <p:nvPicPr>
          <p:cNvPr id="176" name="Google Shape;176;p6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4B43CB-A8C4-BF90-C770-83131DED2255}"/>
              </a:ext>
            </a:extLst>
          </p:cNvPr>
          <p:cNvGraphicFramePr>
            <a:graphicFrameLocks noGrp="1"/>
          </p:cNvGraphicFramePr>
          <p:nvPr/>
        </p:nvGraphicFramePr>
        <p:xfrm>
          <a:off x="585510" y="1335551"/>
          <a:ext cx="9641566" cy="5306423"/>
        </p:xfrm>
        <a:graphic>
          <a:graphicData uri="http://schemas.openxmlformats.org/drawingml/2006/table">
            <a:tbl>
              <a:tblPr firstRow="1" firstCol="1" bandRow="1"/>
              <a:tblGrid>
                <a:gridCol w="1277798">
                  <a:extLst>
                    <a:ext uri="{9D8B030D-6E8A-4147-A177-3AD203B41FA5}">
                      <a16:colId xmlns:a16="http://schemas.microsoft.com/office/drawing/2014/main" val="3055071193"/>
                    </a:ext>
                  </a:extLst>
                </a:gridCol>
                <a:gridCol w="1281372">
                  <a:extLst>
                    <a:ext uri="{9D8B030D-6E8A-4147-A177-3AD203B41FA5}">
                      <a16:colId xmlns:a16="http://schemas.microsoft.com/office/drawing/2014/main" val="677674457"/>
                    </a:ext>
                  </a:extLst>
                </a:gridCol>
                <a:gridCol w="1205419">
                  <a:extLst>
                    <a:ext uri="{9D8B030D-6E8A-4147-A177-3AD203B41FA5}">
                      <a16:colId xmlns:a16="http://schemas.microsoft.com/office/drawing/2014/main" val="4247876460"/>
                    </a:ext>
                  </a:extLst>
                </a:gridCol>
                <a:gridCol w="1658457">
                  <a:extLst>
                    <a:ext uri="{9D8B030D-6E8A-4147-A177-3AD203B41FA5}">
                      <a16:colId xmlns:a16="http://schemas.microsoft.com/office/drawing/2014/main" val="811069275"/>
                    </a:ext>
                  </a:extLst>
                </a:gridCol>
                <a:gridCol w="1823766">
                  <a:extLst>
                    <a:ext uri="{9D8B030D-6E8A-4147-A177-3AD203B41FA5}">
                      <a16:colId xmlns:a16="http://schemas.microsoft.com/office/drawing/2014/main" val="781308605"/>
                    </a:ext>
                  </a:extLst>
                </a:gridCol>
                <a:gridCol w="2394754">
                  <a:extLst>
                    <a:ext uri="{9D8B030D-6E8A-4147-A177-3AD203B41FA5}">
                      <a16:colId xmlns:a16="http://schemas.microsoft.com/office/drawing/2014/main" val="285933294"/>
                    </a:ext>
                  </a:extLst>
                </a:gridCol>
              </a:tblGrid>
              <a:tr h="42962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Rule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Severity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Likelihood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Remediation Cost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Priority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Level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033978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STD-002-CPP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Probable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71935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STD-004-CPP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Probable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4054726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STD-005-CPP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0702063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STD-009-CPP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4702528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STD-003-CPP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Probable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973055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STD-006-CPP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Unlikely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4677680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STD-010-CPP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Unlikely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844255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STD-007-CPP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Probable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333242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STD-008-CPP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Unlikely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164802"/>
                  </a:ext>
                </a:extLst>
              </a:tr>
              <a:tr h="4296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STD-001-CPP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Unlikely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Medium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488016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5B830B-0E45-E6D6-F952-50A172CE22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4"/>
    </mc:Choice>
    <mc:Fallback xmlns="">
      <p:transition spd="slow" advTm="4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ENCRYPTION POLICIES</a:t>
            </a:r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>
              <a:buSzPts val="2200"/>
            </a:pPr>
            <a:r>
              <a:rPr lang="en-US" sz="2400" dirty="0"/>
              <a:t>Encryption in rest- Using file and, disk and database encryption, and protecting files with digital rights management usage.</a:t>
            </a:r>
          </a:p>
          <a:p>
            <a:pPr marL="482600">
              <a:buSzPts val="2200"/>
            </a:pPr>
            <a:endParaRPr lang="en-US" sz="2400" dirty="0"/>
          </a:p>
          <a:p>
            <a:pPr marL="482600">
              <a:buSzPts val="2200"/>
            </a:pPr>
            <a:r>
              <a:rPr lang="en-US" sz="2400" dirty="0"/>
              <a:t>Encryption at flight - </a:t>
            </a:r>
            <a:r>
              <a:rPr lang="en-US" sz="2400" dirty="0" err="1"/>
              <a:t>Diffe</a:t>
            </a:r>
            <a:r>
              <a:rPr lang="en-US" sz="2400" dirty="0"/>
              <a:t>-Hellman key exchanges, SSL, SSH, RSA, encryption for data in transit.</a:t>
            </a:r>
          </a:p>
          <a:p>
            <a:pPr marL="482600">
              <a:buSzPts val="2200"/>
            </a:pPr>
            <a:endParaRPr lang="en-US" sz="2400" dirty="0"/>
          </a:p>
          <a:p>
            <a:pPr marL="482600">
              <a:buSzPts val="2200"/>
            </a:pPr>
            <a:r>
              <a:rPr lang="en-US" sz="2400" dirty="0"/>
              <a:t>Encryption in use – Roll based rights management and authentication, ensuring a person is who they say and can access the resources they are attempting to.</a:t>
            </a:r>
            <a:endParaRPr sz="2400" dirty="0"/>
          </a:p>
        </p:txBody>
      </p:sp>
      <p:pic>
        <p:nvPicPr>
          <p:cNvPr id="183" name="Google Shape;183;p7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31E9E-65B2-63BA-764E-CEEFA8C43E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61"/>
    </mc:Choice>
    <mc:Fallback xmlns="">
      <p:transition spd="slow" advTm="13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/>
              <a:t>TRIPLE-A POLICIES</a:t>
            </a:r>
            <a:endParaRPr/>
          </a:p>
        </p:txBody>
      </p:sp>
      <p:sp>
        <p:nvSpPr>
          <p:cNvPr id="189" name="Google Shape;189;p8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Authentication – The process of identifying and verifying a user, in our case we use two-factor verification to verify the identity of a user. We also use metadata to determine if an authentication request is (or could be) fraudulent, like a spoofed IP address that would normally be from a trusted Linux server, but is coming from a 2016 MacBook Pro.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Authorization- The process of ensuring a user can execute a task or access files and resources. Authorization for us involves checking rights over the internet, and file level encryption.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Accounting- The process of logging and tracking user statistics, actions and resource utilization. Can identify unusual behavior and potential system intrusions that circumvented other security protocols.   </a:t>
            </a:r>
            <a:endParaRPr dirty="0"/>
          </a:p>
        </p:txBody>
      </p:sp>
      <p:pic>
        <p:nvPicPr>
          <p:cNvPr id="190" name="Google Shape;190;p8" descr="Green Pace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4074" y="5440526"/>
            <a:ext cx="886601" cy="1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A61827-9BA4-E85E-8739-BF4BEEA0FB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82"/>
    </mc:Choice>
    <mc:Fallback xmlns="">
      <p:transition spd="slow" advTm="5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414</Words>
  <Application>Microsoft Office PowerPoint</Application>
  <PresentationFormat>Widescreen</PresentationFormat>
  <Paragraphs>109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Vapor Trail</vt:lpstr>
      <vt:lpstr>Green Pace</vt:lpstr>
      <vt:lpstr>OVERVIEW: DEFENSE IN DEPTH</vt:lpstr>
      <vt:lpstr>THREATS MATRIX</vt:lpstr>
      <vt:lpstr>10 PRINCIPLES</vt:lpstr>
      <vt:lpstr>CODING STANDARDS</vt:lpstr>
      <vt:lpstr>ENCRYPTION POLICIES</vt:lpstr>
      <vt:lpstr>TRIPLE-A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Pace</dc:title>
  <dc:creator>Josh Kovac</dc:creator>
  <cp:lastModifiedBy>Josh Kovac</cp:lastModifiedBy>
  <cp:revision>1</cp:revision>
  <dcterms:created xsi:type="dcterms:W3CDTF">2022-08-21T14:04:38Z</dcterms:created>
  <dcterms:modified xsi:type="dcterms:W3CDTF">2022-08-21T14:08:04Z</dcterms:modified>
</cp:coreProperties>
</file>